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9"/>
  </p:notesMasterIdLst>
  <p:handoutMasterIdLst>
    <p:handoutMasterId r:id="rId20"/>
  </p:handoutMasterIdLst>
  <p:sldIdLst>
    <p:sldId id="270" r:id="rId2"/>
    <p:sldId id="275" r:id="rId3"/>
    <p:sldId id="375" r:id="rId4"/>
    <p:sldId id="268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71" r:id="rId14"/>
    <p:sldId id="290" r:id="rId15"/>
    <p:sldId id="374" r:id="rId16"/>
    <p:sldId id="352" r:id="rId17"/>
    <p:sldId id="285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0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1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2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0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8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05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11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18 | </a:t>
            </a:r>
            <a:r>
              <a:rPr lang="zh-CN" altLang="en-US" dirty="0"/>
              <a:t>进程的创建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如何发起一个新项目？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开始初始化与</a:t>
            </a:r>
            <a:r>
              <a:rPr lang="zh-CN" altLang="en-US" b="1" dirty="0">
                <a:solidFill>
                  <a:srgbClr val="8C68C0"/>
                </a:solidFill>
              </a:rPr>
              <a:t>信号相关的变量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445179" y="164424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111515-1FB6-416B-93D6-615B286B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5919"/>
            <a:ext cx="5927864" cy="29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开始</a:t>
            </a:r>
            <a:r>
              <a:rPr lang="zh-CN" altLang="en-US" b="1" dirty="0">
                <a:solidFill>
                  <a:srgbClr val="8C68C0"/>
                </a:solidFill>
              </a:rPr>
              <a:t>复制进程内存空间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5032408" y="1838347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524902-DBB8-4022-AF1D-7F6EB62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97" y="880247"/>
            <a:ext cx="5456040" cy="224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开始分配 </a:t>
            </a:r>
            <a:r>
              <a:rPr lang="en-US" altLang="zh-CN" dirty="0" err="1"/>
              <a:t>pid</a:t>
            </a:r>
            <a:r>
              <a:rPr lang="zh-CN" altLang="en-US" dirty="0"/>
              <a:t>，设置 </a:t>
            </a:r>
            <a:r>
              <a:rPr lang="en-US" altLang="zh-CN" dirty="0" err="1"/>
              <a:t>tid</a:t>
            </a:r>
            <a:r>
              <a:rPr lang="zh-CN" altLang="en-US" dirty="0"/>
              <a:t>，</a:t>
            </a:r>
            <a:r>
              <a:rPr lang="en-US" altLang="zh-CN" dirty="0" err="1"/>
              <a:t>group_leader</a:t>
            </a:r>
            <a:r>
              <a:rPr lang="zh-CN" altLang="en-US" dirty="0"/>
              <a:t>，并且建立进程之间的亲缘关系。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5216966" y="211518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A3B08-22C0-4921-BDD0-D7D90EFC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38" y="824168"/>
            <a:ext cx="5137606" cy="43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en-US" altLang="zh-CN" dirty="0"/>
              <a:t>_</a:t>
            </a:r>
            <a:r>
              <a:rPr lang="en-US" altLang="zh-CN" dirty="0" err="1"/>
              <a:t>do_fork</a:t>
            </a:r>
            <a:r>
              <a:rPr lang="en-US" altLang="zh-CN" dirty="0"/>
              <a:t> </a:t>
            </a:r>
            <a:r>
              <a:rPr lang="zh-CN" altLang="en-US" dirty="0"/>
              <a:t>做的第二件大事是 </a:t>
            </a:r>
            <a:r>
              <a:rPr lang="en-US" altLang="zh-CN" dirty="0" err="1"/>
              <a:t>wake_up_new_task</a:t>
            </a:r>
            <a:r>
              <a:rPr lang="zh-CN" altLang="en-US" dirty="0"/>
              <a:t>。新任务刚刚建立，有没有机会</a:t>
            </a:r>
            <a:r>
              <a:rPr lang="zh-CN" altLang="en-US" b="1" dirty="0">
                <a:solidFill>
                  <a:srgbClr val="8C68C0"/>
                </a:solidFill>
              </a:rPr>
              <a:t>抢占别人，获得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dirty="0"/>
              <a:t>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如果是 </a:t>
            </a:r>
            <a:r>
              <a:rPr lang="en-US" altLang="zh-CN" dirty="0"/>
              <a:t>CFS </a:t>
            </a:r>
            <a:r>
              <a:rPr lang="zh-CN" altLang="en-US" dirty="0"/>
              <a:t>的调度类，则执行相应的 </a:t>
            </a:r>
            <a:r>
              <a:rPr lang="en-US" altLang="zh-CN" dirty="0" err="1"/>
              <a:t>enqueue_task_fair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如果新创建的进程应该抢占父进程，在什么时间抢占呢？别忘了 </a:t>
            </a:r>
            <a:r>
              <a:rPr lang="en-US" altLang="zh-CN" dirty="0"/>
              <a:t>fork </a:t>
            </a:r>
            <a:r>
              <a:rPr lang="zh-CN" altLang="en-US" dirty="0"/>
              <a:t>是一个系统调用，</a:t>
            </a:r>
            <a:r>
              <a:rPr lang="zh-CN" altLang="en-US" b="1" dirty="0">
                <a:solidFill>
                  <a:srgbClr val="8C68C0"/>
                </a:solidFill>
              </a:rPr>
              <a:t>从系统调用返回的时候，是抢占的一个好时机</a:t>
            </a:r>
            <a:r>
              <a:rPr lang="zh-CN" altLang="en-US" dirty="0"/>
              <a:t>，如果父进程判断自己已经被设置为 </a:t>
            </a:r>
            <a:r>
              <a:rPr lang="en-US" altLang="zh-CN" b="1" dirty="0">
                <a:solidFill>
                  <a:srgbClr val="8C68C0"/>
                </a:solidFill>
              </a:rPr>
              <a:t>TIF_NEED_RESCHED</a:t>
            </a:r>
            <a:r>
              <a:rPr lang="zh-CN" altLang="en-US" dirty="0"/>
              <a:t>，就让子进程先跑，抢占自己。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17983" cy="583800"/>
          </a:xfrm>
        </p:spPr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的第二件大事：唤醒新进程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0C9470-83AE-4963-BCA8-82CD6348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33" y="897436"/>
            <a:ext cx="5374049" cy="23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</a:t>
            </a:r>
            <a:r>
              <a:rPr lang="en-US" altLang="zh-CN" dirty="0"/>
              <a:t>fork </a:t>
            </a:r>
            <a:r>
              <a:rPr lang="zh-CN" altLang="en-US" dirty="0"/>
              <a:t>系统调用的过程咱们就解析完了。</a:t>
            </a:r>
            <a:endParaRPr lang="en-US" altLang="zh-CN" dirty="0"/>
          </a:p>
          <a:p>
            <a:r>
              <a:rPr lang="zh-CN" altLang="en-US" dirty="0"/>
              <a:t>它包含两个重要的事件，一个是</a:t>
            </a:r>
            <a:r>
              <a:rPr lang="zh-CN" altLang="en-US" b="1" dirty="0">
                <a:solidFill>
                  <a:srgbClr val="8C68C0"/>
                </a:solidFill>
              </a:rPr>
              <a:t>将 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结构复制一份并且初始化</a:t>
            </a:r>
            <a:r>
              <a:rPr lang="zh-CN" altLang="en-US" dirty="0"/>
              <a:t>，另一个是</a:t>
            </a:r>
            <a:r>
              <a:rPr lang="zh-CN" altLang="en-US" b="1" dirty="0">
                <a:solidFill>
                  <a:srgbClr val="8C68C0"/>
                </a:solidFill>
              </a:rPr>
              <a:t>试图唤醒新创建的子进程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这个过程我画了一张图，你可以对照着这张图回顾</a:t>
            </a:r>
            <a:r>
              <a:rPr lang="zh-CN" altLang="en-US" b="1" dirty="0">
                <a:solidFill>
                  <a:srgbClr val="8C68C0"/>
                </a:solidFill>
              </a:rPr>
              <a:t>进程创建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zh-CN" altLang="en-US" dirty="0"/>
              <a:t>这个图的</a:t>
            </a:r>
            <a:r>
              <a:rPr lang="zh-CN" altLang="en-US" b="1" dirty="0">
                <a:solidFill>
                  <a:srgbClr val="8C68C0"/>
                </a:solidFill>
              </a:rPr>
              <a:t>上半部分是复制 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</a:t>
            </a:r>
            <a:r>
              <a:rPr lang="zh-CN" altLang="en-US" dirty="0"/>
              <a:t>，你可以对照着右面的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结构图，看这里面的成员是如何一部分一部分地被复制的。图的下半部分是</a:t>
            </a:r>
            <a:r>
              <a:rPr lang="zh-CN" altLang="en-US" b="1" dirty="0">
                <a:solidFill>
                  <a:srgbClr val="8C68C0"/>
                </a:solidFill>
              </a:rPr>
              <a:t>唤醒新创建的子进程</a:t>
            </a:r>
            <a:r>
              <a:rPr lang="zh-CN" altLang="en-US" dirty="0"/>
              <a:t>，如果条件满足，就会将</a:t>
            </a:r>
            <a:r>
              <a:rPr lang="zh-CN" altLang="en-US" b="1" dirty="0">
                <a:solidFill>
                  <a:srgbClr val="8C68C0"/>
                </a:solidFill>
              </a:rPr>
              <a:t>当前进程设置应该被调度的标识位</a:t>
            </a:r>
            <a:r>
              <a:rPr lang="zh-CN" altLang="en-US" dirty="0"/>
              <a:t>，就等着</a:t>
            </a:r>
            <a:r>
              <a:rPr lang="zh-CN" altLang="en-US" b="1" dirty="0">
                <a:solidFill>
                  <a:srgbClr val="8C68C0"/>
                </a:solidFill>
              </a:rPr>
              <a:t>当前进程执行 </a:t>
            </a:r>
            <a:r>
              <a:rPr lang="en-US" altLang="zh-CN" b="1" dirty="0">
                <a:solidFill>
                  <a:srgbClr val="8C68C0"/>
                </a:solidFill>
              </a:rPr>
              <a:t>__schedule</a:t>
            </a:r>
            <a:r>
              <a:rPr lang="en-US" altLang="zh-CN" dirty="0"/>
              <a:t> </a:t>
            </a:r>
            <a:r>
              <a:rPr lang="zh-CN" altLang="en-US" dirty="0"/>
              <a:t>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8F9CE2-C5BD-4F26-AFAA-7BD6022C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699" y="972937"/>
            <a:ext cx="12435398" cy="166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7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你可以试着设置 </a:t>
            </a:r>
            <a:r>
              <a:rPr lang="en-US" altLang="zh-CN" b="1" dirty="0" err="1">
                <a:solidFill>
                  <a:srgbClr val="8C68C0"/>
                </a:solidFill>
              </a:rPr>
              <a:t>sysctl_sched_child_runs_first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参数，然后使用系统调用写程序创建进程，看看执行结果。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前面我们学习了如何使用 </a:t>
            </a:r>
            <a:r>
              <a:rPr lang="en-US" altLang="zh-CN" dirty="0"/>
              <a:t>fork </a:t>
            </a:r>
            <a:r>
              <a:rPr lang="zh-CN" altLang="en-US" dirty="0"/>
              <a:t>创建进程，也学习了进程管理和调度的相关数据结构。</a:t>
            </a:r>
            <a:endParaRPr lang="en-US" altLang="zh-CN" dirty="0"/>
          </a:p>
          <a:p>
            <a:r>
              <a:rPr lang="zh-CN" altLang="en-US" dirty="0"/>
              <a:t>这一节，我们就来看一看，创建进程这个动作在内核里都做了什么事情。</a:t>
            </a:r>
            <a:r>
              <a:rPr lang="en-US" altLang="zh-CN" dirty="0"/>
              <a:t>fork </a:t>
            </a:r>
            <a:r>
              <a:rPr lang="zh-CN" altLang="en-US" dirty="0"/>
              <a:t>是一个系统调用，根据咱们讲过的系统调用的流程，流程的最后会在 </a:t>
            </a:r>
            <a:r>
              <a:rPr lang="en-US" altLang="zh-CN" b="1" dirty="0" err="1">
                <a:solidFill>
                  <a:srgbClr val="8C68C0"/>
                </a:solidFill>
              </a:rPr>
              <a:t>sys_call_table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中找到相应的系统调用 </a:t>
            </a:r>
            <a:r>
              <a:rPr lang="en-US" altLang="zh-CN" b="1" dirty="0" err="1">
                <a:solidFill>
                  <a:srgbClr val="8C68C0"/>
                </a:solidFill>
              </a:rPr>
              <a:t>sys_fork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sys_fork</a:t>
            </a:r>
            <a:r>
              <a:rPr lang="en-US" altLang="zh-CN" dirty="0"/>
              <a:t> </a:t>
            </a:r>
            <a:r>
              <a:rPr lang="zh-CN" altLang="en-US" dirty="0"/>
              <a:t>是如何定义的呢？根据 </a:t>
            </a:r>
            <a:r>
              <a:rPr lang="en-US" altLang="zh-CN" dirty="0"/>
              <a:t>SYSCALL_DEFINE0 </a:t>
            </a:r>
            <a:r>
              <a:rPr lang="zh-CN" altLang="en-US" dirty="0"/>
              <a:t>这个宏的定义，下面这段代码就定义了 </a:t>
            </a:r>
            <a:r>
              <a:rPr lang="en-US" altLang="zh-CN" dirty="0" err="1"/>
              <a:t>sys_fork</a:t>
            </a:r>
            <a:r>
              <a:rPr lang="zh-CN" altLang="en-US" dirty="0"/>
              <a:t>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8AE654-DCE1-4CC3-9C5A-79324B1E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90" y="3429000"/>
            <a:ext cx="94297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en-US" altLang="zh-CN" dirty="0" err="1"/>
              <a:t>sys_fork</a:t>
            </a:r>
            <a:r>
              <a:rPr lang="en-US" altLang="zh-CN" dirty="0"/>
              <a:t> </a:t>
            </a:r>
            <a:r>
              <a:rPr lang="zh-CN" altLang="en-US" dirty="0"/>
              <a:t>会调用 </a:t>
            </a:r>
            <a:r>
              <a:rPr lang="en-US" altLang="zh-CN" dirty="0"/>
              <a:t>_</a:t>
            </a:r>
            <a:r>
              <a:rPr lang="en-US" altLang="zh-CN" dirty="0" err="1"/>
              <a:t>do_fork</a:t>
            </a:r>
            <a:r>
              <a:rPr lang="zh-CN" altLang="en-US" dirty="0"/>
              <a:t>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64670-1AE3-4ACC-9FE7-302DCEC0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10" y="2192738"/>
            <a:ext cx="92297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8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_</a:t>
            </a:r>
            <a:r>
              <a:rPr lang="en-US" altLang="zh-CN" dirty="0" err="1"/>
              <a:t>do_fork</a:t>
            </a:r>
            <a:r>
              <a:rPr lang="en-US" altLang="zh-CN" dirty="0"/>
              <a:t> </a:t>
            </a:r>
            <a:r>
              <a:rPr lang="zh-CN" altLang="en-US" dirty="0"/>
              <a:t>里面做的第一件大事就是 </a:t>
            </a:r>
            <a:r>
              <a:rPr lang="en-US" altLang="zh-CN" b="1" dirty="0" err="1">
                <a:solidFill>
                  <a:srgbClr val="8C68C0"/>
                </a:solidFill>
              </a:rPr>
              <a:t>copy_process</a:t>
            </a:r>
            <a:r>
              <a:rPr lang="zh-CN" altLang="en-US" dirty="0"/>
              <a:t>，咱们前面讲过这个思想。如果所有数据结构都从头创建一份太麻烦了，还不如使用惯用“伎俩”，</a:t>
            </a:r>
            <a:r>
              <a:rPr lang="en-US" altLang="zh-CN" dirty="0"/>
              <a:t>Ctrl C + Ctrl V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这里我们再把 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的结构图</a:t>
            </a:r>
            <a:r>
              <a:rPr lang="zh-CN" altLang="en-US" dirty="0"/>
              <a:t>拿出来，对比着看如何一个个复制。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72904E-D3DB-4FDF-83F5-D1A411CE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16" y="335188"/>
            <a:ext cx="5838327" cy="64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dup_task_struct</a:t>
            </a:r>
            <a:r>
              <a:rPr lang="en-US" altLang="zh-CN" dirty="0"/>
              <a:t> </a:t>
            </a:r>
            <a:r>
              <a:rPr lang="zh-CN" altLang="en-US" dirty="0"/>
              <a:t>主要做了下面几件事情：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到这里，整个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复制了一份，而且内核栈也创建好了。我们再接着看 </a:t>
            </a:r>
            <a:r>
              <a:rPr lang="en-US" altLang="zh-CN" dirty="0" err="1"/>
              <a:t>copy_process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3E8C9B-5B3F-4355-9FD7-107AC94A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153"/>
            <a:ext cx="6096000" cy="2330107"/>
          </a:xfrm>
          <a:prstGeom prst="rect">
            <a:avLst/>
          </a:prstGeom>
        </p:spPr>
      </p:pic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555222" y="213919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2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我们再接着看 </a:t>
            </a:r>
            <a:r>
              <a:rPr lang="en-US" altLang="zh-CN" dirty="0" err="1"/>
              <a:t>copy_process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轮到权限相关了，</a:t>
            </a:r>
            <a:r>
              <a:rPr lang="en-US" altLang="zh-CN" dirty="0" err="1"/>
              <a:t>copy_creds</a:t>
            </a:r>
            <a:r>
              <a:rPr lang="en-US" altLang="zh-CN" dirty="0"/>
              <a:t> </a:t>
            </a:r>
            <a:r>
              <a:rPr lang="zh-CN" altLang="en-US" dirty="0"/>
              <a:t>主要做了下面几件事情：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445179" y="164424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EF36BF-FFBF-439B-91E7-B02E205E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4500"/>
            <a:ext cx="5964571" cy="10020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AC7518-3A6A-4346-AF8A-C476845D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72" y="2760100"/>
            <a:ext cx="5964571" cy="13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2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重新设置进程运行的统计量。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开始设置调度相关的变量。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445179" y="164424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F83D37-A095-4CA0-8DC4-05D00595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47"/>
          <a:stretch/>
        </p:blipFill>
        <p:spPr>
          <a:xfrm>
            <a:off x="6096000" y="846601"/>
            <a:ext cx="5009383" cy="1595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2B1E3C-54C8-4907-8AC9-ADDDDD644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77"/>
          <a:stretch/>
        </p:blipFill>
        <p:spPr>
          <a:xfrm>
            <a:off x="6057716" y="3601095"/>
            <a:ext cx="4957813" cy="12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sched_fork</a:t>
            </a:r>
            <a:r>
              <a:rPr lang="en-US" altLang="zh-CN" dirty="0"/>
              <a:t> </a:t>
            </a:r>
            <a:r>
              <a:rPr lang="zh-CN" altLang="en-US" dirty="0"/>
              <a:t>主要做了下面几件事情：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445179" y="164424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5D6131-0B66-4249-8C8D-A1A7C37A5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0451"/>
            <a:ext cx="6016834" cy="39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7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</a:t>
            </a:r>
            <a:r>
              <a:rPr lang="en-US" altLang="zh-CN" dirty="0" err="1"/>
              <a:t>copy_process</a:t>
            </a:r>
            <a:r>
              <a:rPr lang="en-US" altLang="zh-CN" dirty="0"/>
              <a:t> </a:t>
            </a:r>
            <a:r>
              <a:rPr lang="zh-CN" altLang="en-US" dirty="0"/>
              <a:t>开始初始化与</a:t>
            </a:r>
            <a:r>
              <a:rPr lang="zh-CN" altLang="en-US" b="1" dirty="0">
                <a:solidFill>
                  <a:srgbClr val="8C68C0"/>
                </a:solidFill>
              </a:rPr>
              <a:t>文件和文件系统</a:t>
            </a:r>
            <a:r>
              <a:rPr lang="zh-CN" altLang="en-US" dirty="0"/>
              <a:t>相关的变量。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fork </a:t>
            </a:r>
            <a:r>
              <a:rPr lang="zh-CN" altLang="en-US" dirty="0"/>
              <a:t>的第一件大事：复制结构</a:t>
            </a:r>
            <a:endParaRPr lang="zh-cn" altLang="en-US" dirty="0"/>
          </a:p>
        </p:txBody>
      </p:sp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A3508CC2-1378-43D2-BA49-C069AF2FBD69}"/>
              </a:ext>
            </a:extLst>
          </p:cNvPr>
          <p:cNvSpPr/>
          <p:nvPr/>
        </p:nvSpPr>
        <p:spPr>
          <a:xfrm>
            <a:off x="4445179" y="1644243"/>
            <a:ext cx="1417739" cy="7969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388281-DEEB-40DC-A867-44F300F2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5435141" cy="29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023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808</Words>
  <Application>Microsoft Office PowerPoint</Application>
  <PresentationFormat>宽屏</PresentationFormat>
  <Paragraphs>88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Meiryo UI</vt:lpstr>
      <vt:lpstr>Microsoft YaHei UI</vt:lpstr>
      <vt:lpstr>Arial</vt:lpstr>
      <vt:lpstr>Calibri</vt:lpstr>
      <vt:lpstr>创意性渐变 </vt:lpstr>
      <vt:lpstr>18 | 进程的创建</vt:lpstr>
      <vt:lpstr>前言</vt:lpstr>
      <vt:lpstr>前言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的第一件大事：复制结构</vt:lpstr>
      <vt:lpstr>fork 的第二件大事：唤醒新进程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2020-06-25T09:06:36Z</dcterms:modified>
</cp:coreProperties>
</file>